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activeX/activeX1.xml" ContentType="application/vnd.ms-office.activeX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8" r:id="rId2"/>
    <p:sldId id="282" r:id="rId3"/>
    <p:sldId id="256" r:id="rId4"/>
    <p:sldId id="270" r:id="rId5"/>
    <p:sldId id="263" r:id="rId6"/>
    <p:sldId id="257" r:id="rId7"/>
    <p:sldId id="291" r:id="rId8"/>
    <p:sldId id="292" r:id="rId9"/>
    <p:sldId id="293" r:id="rId10"/>
    <p:sldId id="287" r:id="rId11"/>
    <p:sldId id="259" r:id="rId12"/>
    <p:sldId id="284" r:id="rId13"/>
    <p:sldId id="289" r:id="rId14"/>
    <p:sldId id="260" r:id="rId15"/>
    <p:sldId id="262" r:id="rId16"/>
    <p:sldId id="278" r:id="rId17"/>
    <p:sldId id="261" r:id="rId18"/>
    <p:sldId id="290" r:id="rId19"/>
    <p:sldId id="266" r:id="rId20"/>
    <p:sldId id="267" r:id="rId21"/>
    <p:sldId id="268" r:id="rId22"/>
    <p:sldId id="281" r:id="rId23"/>
    <p:sldId id="269" r:id="rId24"/>
    <p:sldId id="280" r:id="rId25"/>
    <p:sldId id="296" r:id="rId26"/>
    <p:sldId id="264" r:id="rId27"/>
    <p:sldId id="279" r:id="rId28"/>
    <p:sldId id="265" r:id="rId29"/>
    <p:sldId id="298" r:id="rId30"/>
  </p:sldIdLst>
  <p:sldSz cx="9144000" cy="6858000" type="screen4x3"/>
  <p:notesSz cx="7099300" cy="10234613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FF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620" y="-11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25396"/>
  <ax:ocxPr ax:name="_cy" ax:value="17723"/>
  <ax:ocxPr ax:name="FlashVars" ax:value=""/>
  <ax:ocxPr ax:name="Movie" ax:value="moodle_game.swf"/>
  <ax:ocxPr ax:name="Src" ax:value="moodle_game.swf"/>
  <ax:ocxPr ax:name="WMode" ax:value="Window"/>
  <ax:ocxPr ax:name="Play" ax:value="0"/>
  <ax:ocxPr ax:name="Loop" ax:value="-1"/>
  <ax:ocxPr ax:name="Quality" ax:value="High"/>
  <ax:ocxPr ax:name="SAlign" ax:value=""/>
  <ax:ocxPr ax:name="Menu" ax:value="0"/>
  <ax:ocxPr ax:name="Base" ax:value=""/>
  <ax:ocxPr ax:name="AllowScriptAccess" ax:value=""/>
  <ax:ocxPr ax:name="Scale" ax:value="ShowAll"/>
  <ax:ocxPr ax:name="DeviceFont" ax:value="0"/>
  <ax:ocxPr ax:name="EmbedMovie" ax:value="-1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AC242EA-A63E-4FF8-9B3D-CC09914B3913}" type="datetimeFigureOut">
              <a:rPr lang="en-US" smtClean="0"/>
              <a:pPr/>
              <a:t>8/31/2009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FB6F0EE-D70A-490C-844C-4AFFB1D987D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6E7EF00-BFA7-42B0-8301-C727B9EE89C3}" type="datetimeFigureOut">
              <a:rPr lang="en-US" smtClean="0"/>
              <a:pPr/>
              <a:t>8/31/2009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235279B-5382-4541-89FD-B9C16EDC990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5279B-5382-4541-89FD-B9C16EDC9904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GB" smtClean="0"/>
              <a:t>Using ContentGenerator.net for enjoyable, automatic assessment in Moodle.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Field</a:t>
            </a: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53128-7227-4CD0-AB0B-51DBE7225509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8E68-2D72-4B36-A528-843CC771153C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4BC1D-D32C-4E00-A964-A254980CE41C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350A2-D90A-4673-BC2C-1B03FE6EEEC8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B8762-777A-4301-A8B8-8A1D3E8563A0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96C5-09AC-4D3B-8083-F7682A6FFCAC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0B3B-6E54-4251-B3AD-E948A1A742CF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DD69-DB4D-4063-873D-0408651CA4FB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76B9E-EA60-427C-BE33-FD127842B53B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0C8D-C05B-40D6-940A-C10D1639CC4C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F585-6340-4C08-950D-6EE9D431ACC7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268C1-ED47-4D46-9032-C9805F4090F5}" type="datetime1">
              <a:rPr lang="en-GB" smtClean="0"/>
              <a:pPr/>
              <a:t>31/08/2009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0173A-4595-42A5-BABA-145B73ED583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.png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8.png"/><Relationship Id="rId4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9.jpeg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8.png"/><Relationship Id="rId5" Type="http://schemas.openxmlformats.org/officeDocument/2006/relationships/image" Target="../media/image5.gif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8.png"/><Relationship Id="rId5" Type="http://schemas.openxmlformats.org/officeDocument/2006/relationships/image" Target="../media/image5.gif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lloons_divide.png"/>
          <p:cNvPicPr>
            <a:picLocks noChangeAspect="1"/>
          </p:cNvPicPr>
          <p:nvPr/>
        </p:nvPicPr>
        <p:blipFill>
          <a:blip r:embed="rId3" cstate="email"/>
          <a:srcRect l="17856"/>
          <a:stretch>
            <a:fillRect/>
          </a:stretch>
        </p:blipFill>
        <p:spPr>
          <a:xfrm flipH="1">
            <a:off x="2571736" y="6105288"/>
            <a:ext cx="3286148" cy="876422"/>
          </a:xfrm>
          <a:prstGeom prst="rect">
            <a:avLst/>
          </a:prstGeom>
        </p:spPr>
      </p:pic>
      <p:pic>
        <p:nvPicPr>
          <p:cNvPr id="2" name="Picture 1" descr="cambsmoodle_logo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28728" y="357166"/>
            <a:ext cx="5929354" cy="2625544"/>
          </a:xfrm>
          <a:prstGeom prst="rect">
            <a:avLst/>
          </a:prstGeom>
        </p:spPr>
      </p:pic>
      <p:pic>
        <p:nvPicPr>
          <p:cNvPr id="11" name="Picture 10" descr="balloons_divide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6105288"/>
            <a:ext cx="4001059" cy="876422"/>
          </a:xfrm>
          <a:prstGeom prst="rect">
            <a:avLst/>
          </a:prstGeom>
        </p:spPr>
      </p:pic>
      <p:pic>
        <p:nvPicPr>
          <p:cNvPr id="12" name="Picture 11" descr="balloons_divide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3536" y="6124478"/>
            <a:ext cx="4000496" cy="8764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7158" y="3071810"/>
            <a:ext cx="8286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Presentation 3</a:t>
            </a:r>
            <a:br>
              <a:rPr lang="en-GB" dirty="0" smtClean="0"/>
            </a:br>
            <a:r>
              <a:rPr lang="en-GB" dirty="0" smtClean="0"/>
              <a:t>11:30 – 12:00</a:t>
            </a:r>
            <a:br>
              <a:rPr lang="en-GB" dirty="0" smtClean="0"/>
            </a:br>
            <a:endParaRPr lang="en-GB" dirty="0" smtClean="0"/>
          </a:p>
          <a:p>
            <a:r>
              <a:rPr lang="en-GB" sz="3600" dirty="0" smtClean="0">
                <a:solidFill>
                  <a:srgbClr val="FF0000"/>
                </a:solidFill>
              </a:rPr>
              <a:t>Using ContentGenerator.net for enjoyable, automatic assessment in Moodle</a:t>
            </a:r>
          </a:p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Andrew Field</a:t>
            </a:r>
          </a:p>
          <a:p>
            <a:r>
              <a:rPr lang="en-GB" i="1" dirty="0" smtClean="0"/>
              <a:t>Head of ICT, Neale-Wade Community College</a:t>
            </a:r>
            <a:endParaRPr lang="en-GB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p:control spid="5122" name="ShockwaveFlash1" r:id="rId2" imgW="9142857" imgH="6380952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_flashplaye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57950" y="3286124"/>
            <a:ext cx="2032000" cy="2032000"/>
          </a:xfrm>
          <a:prstGeom prst="rect">
            <a:avLst/>
          </a:prstGeom>
        </p:spPr>
      </p:pic>
      <p:pic>
        <p:nvPicPr>
          <p:cNvPr id="5" name="Picture 4" descr="scorm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515060" y="3214686"/>
            <a:ext cx="2414262" cy="2172836"/>
          </a:xfrm>
          <a:prstGeom prst="rect">
            <a:avLst/>
          </a:prstGeom>
        </p:spPr>
      </p:pic>
      <p:pic>
        <p:nvPicPr>
          <p:cNvPr id="7" name="Picture 6" descr="contentgenerator_logo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71472" y="3214686"/>
            <a:ext cx="2530939" cy="2121168"/>
          </a:xfrm>
          <a:prstGeom prst="rect">
            <a:avLst/>
          </a:prstGeom>
        </p:spPr>
      </p:pic>
      <p:pic>
        <p:nvPicPr>
          <p:cNvPr id="8" name="Picture 7" descr="cambsmoodle_logo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626899" y="673671"/>
            <a:ext cx="3802489" cy="16837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Background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Our websites – 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SchoolHistory.co.uk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ReviseICT.co.uk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MusicAtSchool.co.uk</a:t>
            </a:r>
          </a:p>
          <a:p>
            <a:r>
              <a:rPr lang="en-GB" dirty="0" smtClean="0"/>
              <a:t>Engaging students, grabbing attention</a:t>
            </a:r>
          </a:p>
          <a:p>
            <a:r>
              <a:rPr lang="en-GB" dirty="0" smtClean="0"/>
              <a:t>Interactive games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‘trick’ students into learning?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229600" cy="1143000"/>
          </a:xfrm>
        </p:spPr>
        <p:txBody>
          <a:bodyPr>
            <a:noAutofit/>
          </a:bodyPr>
          <a:lstStyle/>
          <a:p>
            <a:r>
              <a:rPr lang="en-GB" sz="8800" dirty="0" smtClean="0">
                <a:solidFill>
                  <a:srgbClr val="FF0000"/>
                </a:solidFill>
              </a:rPr>
              <a:t>+</a:t>
            </a:r>
            <a:endParaRPr lang="en-GB" sz="8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Engaging content</a:t>
            </a:r>
          </a:p>
          <a:p>
            <a:r>
              <a:rPr lang="en-GB" sz="5400" dirty="0" smtClean="0"/>
              <a:t>Interactive</a:t>
            </a:r>
          </a:p>
          <a:p>
            <a:r>
              <a:rPr lang="en-GB" sz="5400" dirty="0" smtClean="0"/>
              <a:t>Huge potential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Positive: enthusiasm, design, whizz-bang!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Negative: style over content?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00166" y="428604"/>
            <a:ext cx="284741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logo_flashplayer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286380" y="285728"/>
            <a:ext cx="1143008" cy="114300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ntentgenerator_logo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71736" y="500042"/>
            <a:ext cx="3590572" cy="3009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3929066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3600" dirty="0" smtClean="0"/>
              <a:t> Downloadable software</a:t>
            </a:r>
          </a:p>
          <a:p>
            <a:pPr>
              <a:buFont typeface="Arial" pitchFamily="34" charset="0"/>
              <a:buChar char="•"/>
            </a:pPr>
            <a:r>
              <a:rPr lang="en-GB" sz="3600" dirty="0" smtClean="0"/>
              <a:t> Generate your own custom activities</a:t>
            </a:r>
          </a:p>
          <a:p>
            <a:pPr>
              <a:buFont typeface="Arial" pitchFamily="34" charset="0"/>
              <a:buChar char="•"/>
            </a:pPr>
            <a:r>
              <a:rPr lang="en-GB" sz="3600" dirty="0" smtClean="0"/>
              <a:t> Produces custom .</a:t>
            </a:r>
            <a:r>
              <a:rPr lang="en-GB" sz="3600" dirty="0" err="1" smtClean="0"/>
              <a:t>swf</a:t>
            </a:r>
            <a:r>
              <a:rPr lang="en-GB" sz="3600" dirty="0" smtClean="0"/>
              <a:t> (Flash) file</a:t>
            </a:r>
          </a:p>
          <a:p>
            <a:pPr>
              <a:buFont typeface="Arial" pitchFamily="34" charset="0"/>
              <a:buChar char="•"/>
            </a:pPr>
            <a:r>
              <a:rPr lang="en-GB" sz="3600" dirty="0" smtClean="0"/>
              <a:t> No need for Flash authoring skills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Examples</a:t>
            </a:r>
            <a:endParaRPr lang="en-GB" dirty="0"/>
          </a:p>
        </p:txBody>
      </p:sp>
      <p:pic>
        <p:nvPicPr>
          <p:cNvPr id="70658" name="Picture 2" descr="C:\Users\Andrew J Field\Desktop\contentgenerator_images\engard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1357298"/>
            <a:ext cx="8637588" cy="5221288"/>
          </a:xfrm>
          <a:prstGeom prst="rect">
            <a:avLst/>
          </a:prstGeom>
          <a:noFill/>
        </p:spPr>
      </p:pic>
      <p:pic>
        <p:nvPicPr>
          <p:cNvPr id="70660" name="Picture 4" descr="C:\Users\Andrew J Field\Desktop\contentgenerator_images\flingtheteacher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406" y="1428736"/>
            <a:ext cx="8993188" cy="5068888"/>
          </a:xfrm>
          <a:prstGeom prst="rect">
            <a:avLst/>
          </a:prstGeom>
          <a:noFill/>
        </p:spPr>
      </p:pic>
      <p:pic>
        <p:nvPicPr>
          <p:cNvPr id="70661" name="Picture 5" descr="C:\Users\Andrew J Field\Desktop\contentgenerator_images\gradeornograde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1428736"/>
            <a:ext cx="8967788" cy="5195888"/>
          </a:xfrm>
          <a:prstGeom prst="rect">
            <a:avLst/>
          </a:prstGeom>
          <a:noFill/>
        </p:spPr>
      </p:pic>
      <p:pic>
        <p:nvPicPr>
          <p:cNvPr id="70662" name="Picture 6" descr="C:\Users\Andrew J Field\Desktop\contentgenerator_images\halfamin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6706" y="1571612"/>
            <a:ext cx="9005888" cy="4992688"/>
          </a:xfrm>
          <a:prstGeom prst="rect">
            <a:avLst/>
          </a:prstGeom>
          <a:noFill/>
        </p:spPr>
      </p:pic>
      <p:pic>
        <p:nvPicPr>
          <p:cNvPr id="70663" name="Picture 7" descr="C:\Users\Andrew J Field\Desktop\contentgenerator_images\hoopshoot2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4006" y="1357298"/>
            <a:ext cx="9018588" cy="5335588"/>
          </a:xfrm>
          <a:prstGeom prst="rect">
            <a:avLst/>
          </a:prstGeom>
          <a:noFill/>
        </p:spPr>
      </p:pic>
      <p:pic>
        <p:nvPicPr>
          <p:cNvPr id="70664" name="Picture 8" descr="C:\Users\Andrew J Field\Desktop\contentgenerator_images\matchup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0" y="1428736"/>
            <a:ext cx="9152812" cy="5214974"/>
          </a:xfrm>
          <a:prstGeom prst="rect">
            <a:avLst/>
          </a:prstGeom>
          <a:noFill/>
        </p:spPr>
      </p:pic>
      <p:pic>
        <p:nvPicPr>
          <p:cNvPr id="70665" name="Picture 9" descr="C:\Users\Andrew J Field\Desktop\contentgenerator_images\multi-choice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-32" y="1357298"/>
            <a:ext cx="9062421" cy="5143536"/>
          </a:xfrm>
          <a:prstGeom prst="rect">
            <a:avLst/>
          </a:prstGeom>
          <a:noFill/>
        </p:spPr>
      </p:pic>
      <p:pic>
        <p:nvPicPr>
          <p:cNvPr id="70666" name="Picture 10" descr="C:\Users\Andrew J Field\Desktop\contentgenerator_images\practicepaper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09568" y="1357298"/>
            <a:ext cx="8891588" cy="5081588"/>
          </a:xfrm>
          <a:prstGeom prst="rect">
            <a:avLst/>
          </a:prstGeom>
          <a:noFill/>
        </p:spPr>
      </p:pic>
      <p:pic>
        <p:nvPicPr>
          <p:cNvPr id="70667" name="Picture 11" descr="C:\Users\Andrew J Field\Desktop\contentgenerator_images\walktheplank2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9002" y="1428736"/>
            <a:ext cx="9074998" cy="4857784"/>
          </a:xfrm>
          <a:prstGeom prst="rect">
            <a:avLst/>
          </a:prstGeom>
          <a:noFill/>
        </p:spPr>
      </p:pic>
      <p:pic>
        <p:nvPicPr>
          <p:cNvPr id="70668" name="Picture 12" descr="C:\Users\Andrew J Field\Desktop\contentgenerator_images\penaltyshootout.p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-13736" y="1357298"/>
            <a:ext cx="9157736" cy="5000660"/>
          </a:xfrm>
          <a:prstGeom prst="rect">
            <a:avLst/>
          </a:prstGeom>
          <a:noFill/>
        </p:spPr>
      </p:pic>
      <p:pic>
        <p:nvPicPr>
          <p:cNvPr id="70669" name="Picture 13" descr="C:\Users\Andrew J Field\Desktop\contentgenerator_images\penaltyshootout2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25730" y="1357298"/>
            <a:ext cx="9118270" cy="5000660"/>
          </a:xfrm>
          <a:prstGeom prst="rect">
            <a:avLst/>
          </a:prstGeom>
          <a:noFill/>
        </p:spPr>
      </p:pic>
      <p:pic>
        <p:nvPicPr>
          <p:cNvPr id="70670" name="Picture 14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2504" y="1285860"/>
            <a:ext cx="909149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71" name="Picture 15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71406" y="1357298"/>
            <a:ext cx="8929718" cy="512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7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Usage of ContentGenerator.net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r>
              <a:rPr lang="en-GB" dirty="0" smtClean="0"/>
              <a:t>Ideal for starters and plenaries</a:t>
            </a:r>
          </a:p>
          <a:p>
            <a:r>
              <a:rPr lang="en-GB" dirty="0" smtClean="0"/>
              <a:t>Used by a huge number of teachers – over 13,500 registrations since 2004.</a:t>
            </a:r>
          </a:p>
          <a:p>
            <a:r>
              <a:rPr lang="en-GB" dirty="0" smtClean="0"/>
              <a:t>Range of entertaining games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Competitive elements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Joke violence / humiliation of teachers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Usage of ContentGenerator.net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r>
              <a:rPr lang="en-GB" dirty="0" smtClean="0"/>
              <a:t>Mostly low-level learning activities</a:t>
            </a:r>
          </a:p>
          <a:p>
            <a:r>
              <a:rPr lang="en-GB" dirty="0" smtClean="0"/>
              <a:t>Yet do slot in really well into Moodle just as an uploaded resource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Praised by Mr Moodle himself</a:t>
            </a:r>
          </a:p>
          <a:p>
            <a:r>
              <a:rPr lang="en-GB" dirty="0" smtClean="0"/>
              <a:t>Possible higher level usage too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students as authors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revision &amp; transition work</a:t>
            </a:r>
          </a:p>
          <a:p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7356" y="2357430"/>
            <a:ext cx="6000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/>
              <a:t>However...</a:t>
            </a:r>
            <a:endParaRPr lang="en-GB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8800" dirty="0" smtClean="0"/>
              <a:t>S.C.O.R.M.</a:t>
            </a:r>
            <a:endParaRPr lang="en-GB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Sharable</a:t>
            </a:r>
          </a:p>
          <a:p>
            <a:r>
              <a:rPr lang="en-GB" sz="4800" dirty="0" smtClean="0"/>
              <a:t>Content</a:t>
            </a:r>
          </a:p>
          <a:p>
            <a:r>
              <a:rPr lang="en-GB" sz="4800" dirty="0" smtClean="0"/>
              <a:t>Object</a:t>
            </a:r>
          </a:p>
          <a:p>
            <a:r>
              <a:rPr lang="en-GB" sz="4800" dirty="0" smtClean="0"/>
              <a:t>Reference</a:t>
            </a:r>
          </a:p>
          <a:p>
            <a:r>
              <a:rPr lang="en-GB" sz="4800" dirty="0" smtClean="0"/>
              <a:t>Model</a:t>
            </a:r>
            <a:endParaRPr lang="en-GB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43702" y="1572583"/>
            <a:ext cx="2214578" cy="528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000496" y="1142984"/>
            <a:ext cx="19288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0" dirty="0" smtClean="0">
                <a:solidFill>
                  <a:srgbClr val="FF0000"/>
                </a:solidFill>
              </a:rPr>
              <a:t>?</a:t>
            </a:r>
            <a:endParaRPr lang="en-GB" sz="350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6000" dirty="0" smtClean="0">
                <a:solidFill>
                  <a:srgbClr val="FF0000"/>
                </a:solidFill>
              </a:rPr>
              <a:t>Way to track e-Learning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8800" dirty="0" smtClean="0"/>
              <a:t>S.C.O.R.M.</a:t>
            </a:r>
            <a:endParaRPr lang="en-GB" sz="8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214346" y="0"/>
            <a:ext cx="10001288" cy="766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4316" y="500042"/>
            <a:ext cx="8429684" cy="7000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4282" y="357166"/>
            <a:ext cx="9858444" cy="678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-214346" y="71414"/>
            <a:ext cx="9763108" cy="6929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6000" dirty="0" smtClean="0">
                <a:solidFill>
                  <a:srgbClr val="FF0000"/>
                </a:solidFill>
              </a:rPr>
              <a:t>Way to track e-Learning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8800" dirty="0" smtClean="0"/>
              <a:t>S.C.O.R.M.</a:t>
            </a:r>
            <a:endParaRPr lang="en-GB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3433"/>
            <a:ext cx="8229600" cy="4525963"/>
          </a:xfrm>
        </p:spPr>
        <p:txBody>
          <a:bodyPr/>
          <a:lstStyle/>
          <a:p>
            <a:r>
              <a:rPr lang="en-GB" sz="5400" dirty="0" smtClean="0"/>
              <a:t>Tracking scores &amp; usage</a:t>
            </a:r>
          </a:p>
          <a:p>
            <a:r>
              <a:rPr lang="en-GB" sz="5400" dirty="0" smtClean="0"/>
              <a:t>Key feature of Moodle</a:t>
            </a:r>
          </a:p>
          <a:p>
            <a:r>
              <a:rPr lang="en-GB" sz="5400" dirty="0" smtClean="0"/>
              <a:t>Huge potential</a:t>
            </a:r>
          </a:p>
          <a:p>
            <a:pPr lvl="1"/>
            <a:r>
              <a:rPr lang="en-GB" dirty="0" smtClean="0"/>
              <a:t>Positive: tracking, AFL, student ownership</a:t>
            </a:r>
          </a:p>
          <a:p>
            <a:pPr lvl="1"/>
            <a:r>
              <a:rPr lang="en-GB" dirty="0" smtClean="0"/>
              <a:t>Negative: complex, annoying &amp; frustrating</a:t>
            </a:r>
            <a:endParaRPr lang="en-GB" dirty="0"/>
          </a:p>
        </p:txBody>
      </p:sp>
      <p:pic>
        <p:nvPicPr>
          <p:cNvPr id="6" name="Picture 5" descr="scorm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143504" y="285728"/>
            <a:ext cx="1571636" cy="1414472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>
            <a:noAutofit/>
          </a:bodyPr>
          <a:lstStyle/>
          <a:p>
            <a:r>
              <a:rPr lang="en-GB" sz="8800" dirty="0" smtClean="0">
                <a:solidFill>
                  <a:srgbClr val="FF0000"/>
                </a:solidFill>
              </a:rPr>
              <a:t>+</a:t>
            </a:r>
            <a:endParaRPr lang="en-GB" sz="8800" dirty="0">
              <a:solidFill>
                <a:srgbClr val="FF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00166" y="500042"/>
            <a:ext cx="284741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28596" y="714356"/>
            <a:ext cx="1143008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8596" y="3214686"/>
            <a:ext cx="1143008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=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71472" y="4572008"/>
            <a:ext cx="8229600" cy="1530855"/>
            <a:chOff x="571472" y="4572008"/>
            <a:chExt cx="8229600" cy="153085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357290" y="4929198"/>
              <a:ext cx="2847419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itle 1"/>
            <p:cNvSpPr txBox="1">
              <a:spLocks/>
            </p:cNvSpPr>
            <p:nvPr/>
          </p:nvSpPr>
          <p:spPr>
            <a:xfrm>
              <a:off x="571472" y="4643446"/>
              <a:ext cx="8229600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+</a:t>
              </a:r>
            </a:p>
          </p:txBody>
        </p:sp>
        <p:pic>
          <p:nvPicPr>
            <p:cNvPr id="12" name="Picture 11" descr="contentgenerator_logo.png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5143505" y="4572008"/>
              <a:ext cx="1826588" cy="1530855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571472" y="71414"/>
            <a:ext cx="8372476" cy="1357322"/>
            <a:chOff x="571472" y="71414"/>
            <a:chExt cx="8372476" cy="1357322"/>
          </a:xfrm>
        </p:grpSpPr>
        <p:sp>
          <p:nvSpPr>
            <p:cNvPr id="2" name="Title 1"/>
            <p:cNvSpPr txBox="1">
              <a:spLocks/>
            </p:cNvSpPr>
            <p:nvPr/>
          </p:nvSpPr>
          <p:spPr>
            <a:xfrm>
              <a:off x="714348" y="214290"/>
              <a:ext cx="8229600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+</a:t>
              </a:r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500166" y="428604"/>
              <a:ext cx="2847419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 descr="logo_flashplayer.jpg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5286380" y="285728"/>
              <a:ext cx="1143008" cy="1143008"/>
            </a:xfrm>
            <a:prstGeom prst="rect">
              <a:avLst/>
            </a:prstGeom>
          </p:spPr>
        </p:pic>
        <p:sp>
          <p:nvSpPr>
            <p:cNvPr id="13" name="Title 1"/>
            <p:cNvSpPr txBox="1">
              <a:spLocks/>
            </p:cNvSpPr>
            <p:nvPr/>
          </p:nvSpPr>
          <p:spPr>
            <a:xfrm>
              <a:off x="571472" y="71414"/>
              <a:ext cx="1562112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(</a:t>
              </a:r>
            </a:p>
          </p:txBody>
        </p:sp>
        <p:sp>
          <p:nvSpPr>
            <p:cNvPr id="14" name="Title 1"/>
            <p:cNvSpPr txBox="1">
              <a:spLocks/>
            </p:cNvSpPr>
            <p:nvPr/>
          </p:nvSpPr>
          <p:spPr>
            <a:xfrm>
              <a:off x="5938846" y="71422"/>
              <a:ext cx="1562112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8800" dirty="0">
                  <a:solidFill>
                    <a:srgbClr val="FF0000"/>
                  </a:solidFill>
                  <a:latin typeface="+mj-lt"/>
                  <a:ea typeface="+mj-ea"/>
                  <a:cs typeface="+mj-cs"/>
                </a:rPr>
                <a:t>)</a:t>
              </a:r>
              <a:endPara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1472" y="2071678"/>
            <a:ext cx="8301038" cy="1557348"/>
            <a:chOff x="571472" y="2071678"/>
            <a:chExt cx="8301038" cy="1557348"/>
          </a:xfrm>
        </p:grpSpPr>
        <p:pic>
          <p:nvPicPr>
            <p:cNvPr id="5" name="Picture 4" descr="scorm.gif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5143504" y="2214554"/>
              <a:ext cx="1571636" cy="1414472"/>
            </a:xfrm>
            <a:prstGeom prst="rect">
              <a:avLst/>
            </a:prstGeom>
          </p:spPr>
        </p:pic>
        <p:sp>
          <p:nvSpPr>
            <p:cNvPr id="6" name="Title 1"/>
            <p:cNvSpPr txBox="1">
              <a:spLocks/>
            </p:cNvSpPr>
            <p:nvPr/>
          </p:nvSpPr>
          <p:spPr>
            <a:xfrm>
              <a:off x="642910" y="2214554"/>
              <a:ext cx="8229600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+</a:t>
              </a: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500166" y="2428868"/>
              <a:ext cx="2847419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Title 1"/>
            <p:cNvSpPr txBox="1">
              <a:spLocks/>
            </p:cNvSpPr>
            <p:nvPr/>
          </p:nvSpPr>
          <p:spPr>
            <a:xfrm>
              <a:off x="571472" y="2071678"/>
              <a:ext cx="1562112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(</a:t>
              </a:r>
            </a:p>
          </p:txBody>
        </p:sp>
        <p:sp>
          <p:nvSpPr>
            <p:cNvPr id="16" name="Title 1"/>
            <p:cNvSpPr txBox="1">
              <a:spLocks/>
            </p:cNvSpPr>
            <p:nvPr/>
          </p:nvSpPr>
          <p:spPr>
            <a:xfrm>
              <a:off x="6081722" y="2071686"/>
              <a:ext cx="1562112" cy="1143000"/>
            </a:xfrm>
            <a:prstGeom prst="rect">
              <a:avLst/>
            </a:prstGeom>
          </p:spPr>
          <p:txBody>
            <a:bodyPr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8800" dirty="0">
                  <a:solidFill>
                    <a:srgbClr val="FF0000"/>
                  </a:solidFill>
                  <a:latin typeface="+mj-lt"/>
                  <a:ea typeface="+mj-ea"/>
                  <a:cs typeface="+mj-cs"/>
                </a:rPr>
                <a:t>)</a:t>
              </a:r>
              <a:endPara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Generate SCORM automatically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New versions of programs generate: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standard .</a:t>
            </a:r>
            <a:r>
              <a:rPr lang="en-GB" dirty="0" err="1" smtClean="0">
                <a:solidFill>
                  <a:srgbClr val="FF0000"/>
                </a:solidFill>
              </a:rPr>
              <a:t>swf</a:t>
            </a:r>
            <a:r>
              <a:rPr lang="en-GB" dirty="0" smtClean="0">
                <a:solidFill>
                  <a:srgbClr val="FF0000"/>
                </a:solidFill>
              </a:rPr>
              <a:t> (Flash) file</a:t>
            </a:r>
          </a:p>
          <a:p>
            <a:pPr lvl="1"/>
            <a:r>
              <a:rPr lang="en-GB" i="1" dirty="0" smtClean="0">
                <a:solidFill>
                  <a:srgbClr val="FF0000"/>
                </a:solidFill>
              </a:rPr>
              <a:t>or</a:t>
            </a:r>
            <a:r>
              <a:rPr lang="en-GB" dirty="0" smtClean="0">
                <a:solidFill>
                  <a:srgbClr val="FF0000"/>
                </a:solidFill>
              </a:rPr>
              <a:t> complex .zip SCORM package</a:t>
            </a:r>
          </a:p>
          <a:p>
            <a:r>
              <a:rPr lang="en-GB" dirty="0" smtClean="0"/>
              <a:t>Removes need to program SCORM</a:t>
            </a:r>
          </a:p>
          <a:p>
            <a:r>
              <a:rPr lang="en-GB" dirty="0" smtClean="0"/>
              <a:t>SCORM uploads via ‘Add an activity’ option</a:t>
            </a:r>
          </a:p>
          <a:p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4434859"/>
            <a:ext cx="5643602" cy="24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ight Arrow 8"/>
          <p:cNvSpPr/>
          <p:nvPr/>
        </p:nvSpPr>
        <p:spPr>
          <a:xfrm>
            <a:off x="4500562" y="5429264"/>
            <a:ext cx="1643074" cy="142876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14646" y="1714488"/>
            <a:ext cx="592935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00430" y="3429000"/>
            <a:ext cx="785818" cy="3571900"/>
          </a:xfrm>
          <a:prstGeom prst="rect">
            <a:avLst/>
          </a:prstGeom>
          <a:gradFill flip="none" rotWithShape="1">
            <a:gsLst>
              <a:gs pos="41000">
                <a:schemeClr val="bg1"/>
              </a:gs>
              <a:gs pos="74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429520" y="2786058"/>
            <a:ext cx="571504" cy="4286280"/>
          </a:xfrm>
          <a:prstGeom prst="rect">
            <a:avLst/>
          </a:prstGeom>
          <a:gradFill flip="none" rotWithShape="1">
            <a:gsLst>
              <a:gs pos="41000">
                <a:schemeClr val="bg1"/>
              </a:gs>
              <a:gs pos="74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 rot="5400000">
            <a:off x="2113460" y="488738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Surnames removed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5400000">
            <a:off x="5899674" y="488738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Surnames removed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20" y="214290"/>
            <a:ext cx="556652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Bent Arrow 8"/>
          <p:cNvSpPr/>
          <p:nvPr/>
        </p:nvSpPr>
        <p:spPr>
          <a:xfrm rot="21017959" flipV="1">
            <a:off x="1031947" y="3123244"/>
            <a:ext cx="2500330" cy="2286016"/>
          </a:xfrm>
          <a:prstGeom prst="bentArrow">
            <a:avLst>
              <a:gd name="adj1" fmla="val 25000"/>
              <a:gd name="adj2" fmla="val 25000"/>
              <a:gd name="adj3" fmla="val 36636"/>
              <a:gd name="adj4" fmla="val 54971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scorm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42910" y="5286388"/>
            <a:ext cx="1571636" cy="14144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15074" y="357166"/>
            <a:ext cx="2643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Moodle </a:t>
            </a:r>
            <a:r>
              <a:rPr lang="en-GB" sz="3600" dirty="0" err="1"/>
              <a:t>G</a:t>
            </a:r>
            <a:r>
              <a:rPr lang="en-GB" sz="3600" dirty="0" err="1" smtClean="0"/>
              <a:t>radebook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24" y="0"/>
            <a:ext cx="7500990" cy="68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142852"/>
            <a:ext cx="4543425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57356" y="2500306"/>
            <a:ext cx="714136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>
          <a:xfrm>
            <a:off x="2714612" y="4500570"/>
            <a:ext cx="2143140" cy="150019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scorm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14282" y="5072074"/>
            <a:ext cx="1571636" cy="1414472"/>
          </a:xfrm>
          <a:prstGeom prst="rect">
            <a:avLst/>
          </a:prstGeom>
        </p:spPr>
      </p:pic>
      <p:cxnSp>
        <p:nvCxnSpPr>
          <p:cNvPr id="6" name="Straight Connector 5"/>
          <p:cNvCxnSpPr>
            <a:stCxn id="4" idx="2"/>
          </p:cNvCxnSpPr>
          <p:nvPr/>
        </p:nvCxnSpPr>
        <p:spPr>
          <a:xfrm rot="10800000" flipV="1">
            <a:off x="1643042" y="5250668"/>
            <a:ext cx="1071570" cy="39290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own Arrow 8"/>
          <p:cNvSpPr/>
          <p:nvPr/>
        </p:nvSpPr>
        <p:spPr>
          <a:xfrm rot="283743">
            <a:off x="5927078" y="967475"/>
            <a:ext cx="1415810" cy="1737026"/>
          </a:xfrm>
          <a:prstGeom prst="downArrow">
            <a:avLst>
              <a:gd name="adj1" fmla="val 50000"/>
              <a:gd name="adj2" fmla="val 5880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286380" y="285728"/>
            <a:ext cx="3571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Standard game...</a:t>
            </a:r>
            <a:endParaRPr lang="en-GB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85720" y="4214818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</a:t>
            </a:r>
            <a:r>
              <a:rPr lang="en-GB" sz="3600" dirty="0" smtClean="0"/>
              <a:t>ut...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142852"/>
            <a:ext cx="8643020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1071538" y="2071678"/>
            <a:ext cx="2143140" cy="150019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589225"/>
            <a:ext cx="8229600" cy="4054485"/>
          </a:xfrm>
        </p:spPr>
        <p:txBody>
          <a:bodyPr>
            <a:normAutofit/>
          </a:bodyPr>
          <a:lstStyle/>
          <a:p>
            <a:r>
              <a:rPr lang="en-GB" sz="4000" dirty="0" smtClean="0"/>
              <a:t>Trackable interactive elements</a:t>
            </a:r>
          </a:p>
          <a:p>
            <a:r>
              <a:rPr lang="en-GB" sz="4000" dirty="0" smtClean="0"/>
              <a:t>Change the way you use Moodle</a:t>
            </a:r>
          </a:p>
          <a:p>
            <a:r>
              <a:rPr lang="en-GB" sz="4000" dirty="0" smtClean="0"/>
              <a:t>Ideal outside of ‘classroom’</a:t>
            </a:r>
          </a:p>
        </p:txBody>
      </p:sp>
      <p:pic>
        <p:nvPicPr>
          <p:cNvPr id="6" name="Picture 5" descr="contentgenerator_logo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286644" y="357166"/>
            <a:ext cx="1570872" cy="1316541"/>
          </a:xfrm>
          <a:prstGeom prst="rect">
            <a:avLst/>
          </a:prstGeom>
        </p:spPr>
      </p:pic>
      <p:pic>
        <p:nvPicPr>
          <p:cNvPr id="10" name="Picture 9" descr="scorm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302255" y="357166"/>
            <a:ext cx="1412885" cy="127159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-33" y="500042"/>
            <a:ext cx="284741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871518" y="21429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224333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24597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9" name="Picture 8" descr="logo_flashplayer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571868" y="500042"/>
            <a:ext cx="1000132" cy="100013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589225"/>
            <a:ext cx="8229600" cy="412592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Higher level + more open</a:t>
            </a:r>
          </a:p>
          <a:p>
            <a:r>
              <a:rPr lang="en-GB" sz="4000" dirty="0" smtClean="0"/>
              <a:t>Tool for learning</a:t>
            </a:r>
          </a:p>
          <a:p>
            <a:r>
              <a:rPr lang="en-GB" sz="4000" dirty="0" smtClean="0"/>
              <a:t>Extending good practice</a:t>
            </a:r>
            <a:endParaRPr lang="en-GB" sz="4000" dirty="0"/>
          </a:p>
        </p:txBody>
      </p:sp>
      <p:pic>
        <p:nvPicPr>
          <p:cNvPr id="6" name="Picture 5" descr="contentgenerator_logo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286644" y="357166"/>
            <a:ext cx="1570872" cy="1316541"/>
          </a:xfrm>
          <a:prstGeom prst="rect">
            <a:avLst/>
          </a:prstGeom>
        </p:spPr>
      </p:pic>
      <p:pic>
        <p:nvPicPr>
          <p:cNvPr id="10" name="Picture 9" descr="scorm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302255" y="357166"/>
            <a:ext cx="1412885" cy="127159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-33" y="500042"/>
            <a:ext cx="284741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871518" y="21429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224333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24597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9" name="Picture 8" descr="logo_flashplayer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571868" y="500042"/>
            <a:ext cx="1000132" cy="100013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2727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0100" y="642918"/>
            <a:ext cx="728667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orm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02255" y="357166"/>
            <a:ext cx="1412885" cy="12715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47863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4800" dirty="0" smtClean="0">
                <a:solidFill>
                  <a:srgbClr val="FF0000"/>
                </a:solidFill>
              </a:rPr>
              <a:t>Why bother?</a:t>
            </a:r>
          </a:p>
          <a:p>
            <a:pPr lvl="1"/>
            <a:r>
              <a:rPr lang="en-GB" sz="4000" dirty="0" smtClean="0"/>
              <a:t> Live scoreboard in class</a:t>
            </a:r>
          </a:p>
          <a:p>
            <a:pPr lvl="1"/>
            <a:r>
              <a:rPr lang="en-GB" sz="4000" dirty="0" smtClean="0"/>
              <a:t> Trackable homework</a:t>
            </a:r>
          </a:p>
          <a:p>
            <a:pPr lvl="1"/>
            <a:r>
              <a:rPr lang="en-GB" sz="4000" dirty="0" smtClean="0"/>
              <a:t> Great personalised AFL tool</a:t>
            </a:r>
          </a:p>
          <a:p>
            <a:pPr lvl="1"/>
            <a:r>
              <a:rPr lang="en-GB" sz="4000" dirty="0" smtClean="0"/>
              <a:t> Retains visual impact but with added value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33" y="500042"/>
            <a:ext cx="284741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871518" y="21429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6" name="Picture 5" descr="contentgenerator_logo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286644" y="357166"/>
            <a:ext cx="1570872" cy="131654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224333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24597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9" name="Picture 8" descr="logo_flashplayer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571868" y="500042"/>
            <a:ext cx="100013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orm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02255" y="357166"/>
            <a:ext cx="1412885" cy="12715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071679"/>
            <a:ext cx="8229600" cy="3643338"/>
          </a:xfrm>
        </p:spPr>
        <p:txBody>
          <a:bodyPr>
            <a:normAutofit/>
          </a:bodyPr>
          <a:lstStyle/>
          <a:p>
            <a:endParaRPr lang="en-GB" sz="4800" dirty="0" smtClean="0"/>
          </a:p>
          <a:p>
            <a:pPr marL="0" indent="0">
              <a:buNone/>
            </a:pPr>
            <a:r>
              <a:rPr lang="en-GB" sz="4800" dirty="0" smtClean="0"/>
              <a:t>Workshop will give you a chance to generate your own SCORM activities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33" y="500042"/>
            <a:ext cx="284741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871518" y="21429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6" name="Picture 5" descr="contentgenerator_logo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286644" y="357166"/>
            <a:ext cx="1570872" cy="131654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224333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24597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9" name="Picture 8" descr="logo_flashplayer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571868" y="500042"/>
            <a:ext cx="100013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orm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02255" y="357166"/>
            <a:ext cx="1412885" cy="12715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28803"/>
            <a:ext cx="8229600" cy="4429156"/>
          </a:xfrm>
        </p:spPr>
        <p:txBody>
          <a:bodyPr>
            <a:normAutofit/>
          </a:bodyPr>
          <a:lstStyle/>
          <a:p>
            <a:endParaRPr lang="en-GB" sz="4800" dirty="0" smtClean="0"/>
          </a:p>
          <a:p>
            <a:pPr lvl="2"/>
            <a:r>
              <a:rPr lang="en-GB" sz="4000" i="1" dirty="0" smtClean="0"/>
              <a:t>Explore +</a:t>
            </a:r>
            <a:r>
              <a:rPr lang="en-GB" sz="4000" i="1" dirty="0" err="1" smtClean="0"/>
              <a:t>ve</a:t>
            </a:r>
            <a:r>
              <a:rPr lang="en-GB" sz="4000" i="1" dirty="0" smtClean="0"/>
              <a:t> &amp; -</a:t>
            </a:r>
            <a:r>
              <a:rPr lang="en-GB" sz="4000" i="1" dirty="0" err="1" smtClean="0"/>
              <a:t>ves</a:t>
            </a:r>
            <a:r>
              <a:rPr lang="en-GB" sz="4000" i="1" dirty="0" smtClean="0"/>
              <a:t> of SCORM</a:t>
            </a:r>
          </a:p>
          <a:p>
            <a:pPr lvl="2"/>
            <a:r>
              <a:rPr lang="en-GB" sz="4000" i="1" dirty="0" smtClean="0"/>
              <a:t>Use the software</a:t>
            </a:r>
          </a:p>
          <a:p>
            <a:pPr lvl="2"/>
            <a:r>
              <a:rPr lang="en-GB" sz="4000" i="1" dirty="0" smtClean="0"/>
              <a:t>Upload to </a:t>
            </a:r>
            <a:r>
              <a:rPr lang="en-GB" sz="4000" i="1" dirty="0" err="1" smtClean="0"/>
              <a:t>CambsMoodle</a:t>
            </a:r>
            <a:endParaRPr lang="en-GB" sz="4000" i="1" dirty="0" smtClean="0"/>
          </a:p>
          <a:p>
            <a:pPr lvl="2"/>
            <a:r>
              <a:rPr lang="en-GB" sz="4000" i="1" dirty="0" smtClean="0"/>
              <a:t>See the benefits in action</a:t>
            </a:r>
            <a:endParaRPr lang="en-GB" sz="40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33" y="500042"/>
            <a:ext cx="284741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871518" y="21429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6" name="Picture 5" descr="contentgenerator_logo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286644" y="357166"/>
            <a:ext cx="1570872" cy="131654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224333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24597" y="214290"/>
            <a:ext cx="149067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</a:t>
            </a:r>
          </a:p>
        </p:txBody>
      </p:sp>
      <p:pic>
        <p:nvPicPr>
          <p:cNvPr id="9" name="Picture 8" descr="logo_flashplayer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571868" y="500042"/>
            <a:ext cx="100013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dirty="0" smtClean="0"/>
              <a:t>ContentGenerator.net/forum</a:t>
            </a:r>
            <a:endParaRPr lang="en-GB" sz="4800" dirty="0"/>
          </a:p>
        </p:txBody>
      </p:sp>
      <p:pic>
        <p:nvPicPr>
          <p:cNvPr id="4" name="Picture 3" descr="contentgenerator_logo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4857816" y="6500834"/>
            <a:ext cx="1826588" cy="153085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64" y="1428736"/>
            <a:ext cx="9144064" cy="875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lloons_divide.png"/>
          <p:cNvPicPr>
            <a:picLocks noChangeAspect="1"/>
          </p:cNvPicPr>
          <p:nvPr/>
        </p:nvPicPr>
        <p:blipFill>
          <a:blip r:embed="rId3" cstate="email"/>
          <a:srcRect l="17856"/>
          <a:stretch>
            <a:fillRect/>
          </a:stretch>
        </p:blipFill>
        <p:spPr>
          <a:xfrm flipH="1">
            <a:off x="2571736" y="6105288"/>
            <a:ext cx="3286148" cy="876422"/>
          </a:xfrm>
          <a:prstGeom prst="rect">
            <a:avLst/>
          </a:prstGeom>
        </p:spPr>
      </p:pic>
      <p:pic>
        <p:nvPicPr>
          <p:cNvPr id="2" name="Picture 1" descr="cambsmoodle_logo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0034" y="428604"/>
            <a:ext cx="3643338" cy="1613286"/>
          </a:xfrm>
          <a:prstGeom prst="rect">
            <a:avLst/>
          </a:prstGeom>
        </p:spPr>
      </p:pic>
      <p:pic>
        <p:nvPicPr>
          <p:cNvPr id="11" name="Picture 10" descr="balloons_divide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6105288"/>
            <a:ext cx="4001059" cy="876422"/>
          </a:xfrm>
          <a:prstGeom prst="rect">
            <a:avLst/>
          </a:prstGeom>
        </p:spPr>
      </p:pic>
      <p:pic>
        <p:nvPicPr>
          <p:cNvPr id="12" name="Picture 11" descr="balloons_divide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43536" y="6124478"/>
            <a:ext cx="4000496" cy="8764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0034" y="2571744"/>
            <a:ext cx="77153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rgbClr val="FF0000"/>
                </a:solidFill>
              </a:rPr>
              <a:t>Using ContentGenerator.net for enjoyable, automatic assessment in Moodle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8&quot;/&gt;&lt;/object&gt;&lt;object type=&quot;3&quot; unique_id=&quot;10005&quot;&gt;&lt;property id=&quot;20148&quot; value=&quot;5&quot;/&gt;&lt;property id=&quot;20300&quot; value=&quot;Slide 2&quot;/&gt;&lt;property id=&quot;20307&quot; value=&quot;282&quot;/&gt;&lt;/object&gt;&lt;object type=&quot;3&quot; unique_id=&quot;10006&quot;&gt;&lt;property id=&quot;20148&quot; value=&quot;5&quot;/&gt;&lt;property id=&quot;20300&quot; value=&quot;Slide 3&quot;/&gt;&lt;property id=&quot;20307&quot; value=&quot;256&quot;/&gt;&lt;/object&gt;&lt;object type=&quot;3&quot; unique_id=&quot;10007&quot;&gt;&lt;property id=&quot;20148&quot; value=&quot;5&quot;/&gt;&lt;property id=&quot;20300&quot; value=&quot;Slide 4 - &amp;quot;Background&amp;quot;&quot;/&gt;&lt;property id=&quot;20307&quot; value=&quot;270&quot;/&gt;&lt;/object&gt;&lt;object type=&quot;3&quot; unique_id=&quot;10009&quot;&gt;&lt;property id=&quot;20148&quot; value=&quot;5&quot;/&gt;&lt;property id=&quot;20300&quot; value=&quot;Slide 5 - &amp;quot;+&amp;quot;&quot;/&gt;&lt;property id=&quot;20307&quot; value=&quot;263&quot;/&gt;&lt;/object&gt;&lt;object type=&quot;3&quot; unique_id=&quot;10010&quot;&gt;&lt;property id=&quot;20148&quot; value=&quot;5&quot;/&gt;&lt;property id=&quot;20300&quot; value=&quot;Slide 6&quot;/&gt;&lt;property id=&quot;20307&quot; value=&quot;257&quot;/&gt;&lt;/object&gt;&lt;object type=&quot;3&quot; unique_id=&quot;10011&quot;&gt;&lt;property id=&quot;20148&quot; value=&quot;5&quot;/&gt;&lt;property id=&quot;20300&quot; value=&quot;Slide 7 - &amp;quot;Examples&amp;quot;&quot;/&gt;&lt;property id=&quot;20307&quot; value=&quot;291&quot;/&gt;&lt;/object&gt;&lt;object type=&quot;3&quot; unique_id=&quot;10012&quot;&gt;&lt;property id=&quot;20148&quot; value=&quot;5&quot;/&gt;&lt;property id=&quot;20300&quot; value=&quot;Slide 8 - &amp;quot;Usage of ContentGenerator.net&amp;quot;&quot;/&gt;&lt;property id=&quot;20307&quot; value=&quot;292&quot;/&gt;&lt;/object&gt;&lt;object type=&quot;3&quot; unique_id=&quot;10013&quot;&gt;&lt;property id=&quot;20148&quot; value=&quot;5&quot;/&gt;&lt;property id=&quot;20300&quot; value=&quot;Slide 9 - &amp;quot;Usage of ContentGenerator.net&amp;quot;&quot;/&gt;&lt;property id=&quot;20307&quot; value=&quot;293&quot;/&gt;&lt;/object&gt;&lt;object type=&quot;3&quot; unique_id=&quot;10014&quot;&gt;&lt;property id=&quot;20148&quot; value=&quot;5&quot;/&gt;&lt;property id=&quot;20300&quot; value=&quot;Slide 10&quot;/&gt;&lt;property id=&quot;20307&quot; value=&quot;287&quot;/&gt;&lt;/object&gt;&lt;object type=&quot;3&quot; unique_id=&quot;10015&quot;&gt;&lt;property id=&quot;20148&quot; value=&quot;5&quot;/&gt;&lt;property id=&quot;20300&quot; value=&quot;Slide 11 - &amp;quot;S.C.O.R.M.&amp;quot;&quot;/&gt;&lt;property id=&quot;20307&quot; value=&quot;259&quot;/&gt;&lt;/object&gt;&lt;object type=&quot;3&quot; unique_id=&quot;10016&quot;&gt;&lt;property id=&quot;20148&quot; value=&quot;5&quot;/&gt;&lt;property id=&quot;20300&quot; value=&quot;Slide 12 - &amp;quot;S.C.O.R.M.&amp;quot;&quot;/&gt;&lt;property id=&quot;20307&quot; value=&quot;284&quot;/&gt;&lt;/object&gt;&lt;object type=&quot;3&quot; unique_id=&quot;10017&quot;&gt;&lt;property id=&quot;20148&quot; value=&quot;5&quot;/&gt;&lt;property id=&quot;20300&quot; value=&quot;Slide 13 - &amp;quot;S.C.O.R.M.&amp;quot;&quot;/&gt;&lt;property id=&quot;20307&quot; value=&quot;289&quot;/&gt;&lt;/object&gt;&lt;object type=&quot;3&quot; unique_id=&quot;10018&quot;&gt;&lt;property id=&quot;20148&quot; value=&quot;5&quot;/&gt;&lt;property id=&quot;20300&quot; value=&quot;Slide 14 - &amp;quot;+&amp;quot;&quot;/&gt;&lt;property id=&quot;20307&quot; value=&quot;260&quot;/&gt;&lt;/object&gt;&lt;object type=&quot;3&quot; unique_id=&quot;10019&quot;&gt;&lt;property id=&quot;20148&quot; value=&quot;5&quot;/&gt;&lt;property id=&quot;20300&quot; value=&quot;Slide 15&quot;/&gt;&lt;property id=&quot;20307&quot; value=&quot;262&quot;/&gt;&lt;/object&gt;&lt;object type=&quot;3&quot; unique_id=&quot;10020&quot;&gt;&lt;property id=&quot;20148&quot; value=&quot;5&quot;/&gt;&lt;property id=&quot;20300&quot; value=&quot;Slide 16 - &amp;quot;Generate SCORM automatically&amp;quot;&quot;/&gt;&lt;property id=&quot;20307&quot; value=&quot;278&quot;/&gt;&lt;/object&gt;&lt;object type=&quot;3&quot; unique_id=&quot;10021&quot;&gt;&lt;property id=&quot;20148&quot; value=&quot;5&quot;/&gt;&lt;property id=&quot;20300&quot; value=&quot;Slide 17&quot;/&gt;&lt;property id=&quot;20307&quot; value=&quot;261&quot;/&gt;&lt;/object&gt;&lt;object type=&quot;3&quot; unique_id=&quot;10023&quot;&gt;&lt;property id=&quot;20148&quot; value=&quot;5&quot;/&gt;&lt;property id=&quot;20300&quot; value=&quot;Slide 18&quot;/&gt;&lt;property id=&quot;20307&quot; value=&quot;290&quot;/&gt;&lt;/object&gt;&lt;object type=&quot;3&quot; unique_id=&quot;10024&quot;&gt;&lt;property id=&quot;20148&quot; value=&quot;5&quot;/&gt;&lt;property id=&quot;20300&quot; value=&quot;Slide 19&quot;/&gt;&lt;property id=&quot;20307&quot; value=&quot;266&quot;/&gt;&lt;/object&gt;&lt;object type=&quot;3&quot; unique_id=&quot;10025&quot;&gt;&lt;property id=&quot;20148&quot; value=&quot;5&quot;/&gt;&lt;property id=&quot;20300&quot; value=&quot;Slide 20&quot;/&gt;&lt;property id=&quot;20307&quot; value=&quot;267&quot;/&gt;&lt;/object&gt;&lt;object type=&quot;3&quot; unique_id=&quot;10026&quot;&gt;&lt;property id=&quot;20148&quot; value=&quot;5&quot;/&gt;&lt;property id=&quot;20300&quot; value=&quot;Slide 21&quot;/&gt;&lt;property id=&quot;20307&quot; value=&quot;268&quot;/&gt;&lt;/object&gt;&lt;object type=&quot;3&quot; unique_id=&quot;10027&quot;&gt;&lt;property id=&quot;20148&quot; value=&quot;5&quot;/&gt;&lt;property id=&quot;20300&quot; value=&quot;Slide 22&quot;/&gt;&lt;property id=&quot;20307&quot; value=&quot;281&quot;/&gt;&lt;/object&gt;&lt;object type=&quot;3&quot; unique_id=&quot;10028&quot;&gt;&lt;property id=&quot;20148&quot; value=&quot;5&quot;/&gt;&lt;property id=&quot;20300&quot; value=&quot;Slide 23&quot;/&gt;&lt;property id=&quot;20307&quot; value=&quot;269&quot;/&gt;&lt;/object&gt;&lt;object type=&quot;3&quot; unique_id=&quot;10029&quot;&gt;&lt;property id=&quot;20148&quot; value=&quot;5&quot;/&gt;&lt;property id=&quot;20300&quot; value=&quot;Slide 24&quot;/&gt;&lt;property id=&quot;20307&quot; value=&quot;280&quot;/&gt;&lt;/object&gt;&lt;object type=&quot;3&quot; unique_id=&quot;10030&quot;&gt;&lt;property id=&quot;20148&quot; value=&quot;5&quot;/&gt;&lt;property id=&quot;20300&quot; value=&quot;Slide 25&quot;/&gt;&lt;property id=&quot;20307&quot; value=&quot;296&quot;/&gt;&lt;/object&gt;&lt;object type=&quot;3&quot; unique_id=&quot;10031&quot;&gt;&lt;property id=&quot;20148&quot; value=&quot;5&quot;/&gt;&lt;property id=&quot;20300&quot; value=&quot;Slide 26&quot;/&gt;&lt;property id=&quot;20307&quot; value=&quot;264&quot;/&gt;&lt;/object&gt;&lt;object type=&quot;3&quot; unique_id=&quot;10032&quot;&gt;&lt;property id=&quot;20148&quot; value=&quot;5&quot;/&gt;&lt;property id=&quot;20300&quot; value=&quot;Slide 27&quot;/&gt;&lt;property id=&quot;20307&quot; value=&quot;279&quot;/&gt;&lt;/object&gt;&lt;object type=&quot;3&quot; unique_id=&quot;10033&quot;&gt;&lt;property id=&quot;20148&quot; value=&quot;5&quot;/&gt;&lt;property id=&quot;20300&quot; value=&quot;Slide 28 - &amp;quot;ContentGenerator.net/forum&amp;quot;&quot;/&gt;&lt;property id=&quot;20307&quot; value=&quot;265&quot;/&gt;&lt;/object&gt;&lt;object type=&quot;3&quot; unique_id=&quot;10034&quot;&gt;&lt;property id=&quot;20148&quot; value=&quot;5&quot;/&gt;&lt;property id=&quot;20300&quot; value=&quot;Slide 29&quot;/&gt;&lt;property id=&quot;20307&quot; value=&quot;298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15.6|10.9|9.8|6.3|7.5|8.1|7.3|3.3|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1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9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7.4|20.2|3.8|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8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4|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728</Words>
  <Application>Microsoft Office PowerPoint</Application>
  <PresentationFormat>On-screen Show (4:3)</PresentationFormat>
  <Paragraphs>197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Background</vt:lpstr>
      <vt:lpstr>+</vt:lpstr>
      <vt:lpstr>Slide 6</vt:lpstr>
      <vt:lpstr>Examples</vt:lpstr>
      <vt:lpstr>Usage of ContentGenerator.net</vt:lpstr>
      <vt:lpstr>Usage of ContentGenerator.net</vt:lpstr>
      <vt:lpstr>Slide 10</vt:lpstr>
      <vt:lpstr>S.C.O.R.M.</vt:lpstr>
      <vt:lpstr>S.C.O.R.M.</vt:lpstr>
      <vt:lpstr>S.C.O.R.M.</vt:lpstr>
      <vt:lpstr>+</vt:lpstr>
      <vt:lpstr>Slide 15</vt:lpstr>
      <vt:lpstr>Generate SCORM automatically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ContentGenerator.net/forum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Field</dc:creator>
  <cp:lastModifiedBy>Andrew Field</cp:lastModifiedBy>
  <cp:revision>61</cp:revision>
  <dcterms:created xsi:type="dcterms:W3CDTF">2008-07-08T22:24:34Z</dcterms:created>
  <dcterms:modified xsi:type="dcterms:W3CDTF">2009-08-31T00:25:23Z</dcterms:modified>
</cp:coreProperties>
</file>